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8" r:id="rId12"/>
    <p:sldId id="269" r:id="rId13"/>
    <p:sldId id="273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2A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6" autoAdjust="0"/>
    <p:restoredTop sz="94660"/>
  </p:normalViewPr>
  <p:slideViewPr>
    <p:cSldViewPr snapToGrid="0">
      <p:cViewPr>
        <p:scale>
          <a:sx n="100" d="100"/>
          <a:sy n="100" d="100"/>
        </p:scale>
        <p:origin x="827" y="3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0-25T09:21:53.928"/>
    </inkml:context>
    <inkml:brush xml:id="br0">
      <inkml:brushProperty name="width" value="0.1" units="cm"/>
      <inkml:brushProperty name="height" value="0.1" units="cm"/>
      <inkml:brushProperty name="ignorePressure" value="1"/>
    </inkml:brush>
  </inkml:definitions>
  <inkml:trace contextRef="#ctx0" brushRef="#br0">1 1,'0'0,"0"0,0 0,0 0,0 0,0 0,0 0,0 0</inkml:trace>
  <inkml:trace contextRef="#ctx0" brushRef="#br0" timeOffset="3081.68">39 16,'0'0,"0"0,0 0,0 0,0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0-25T09:21:53.578"/>
    </inkml:context>
    <inkml:brush xml:id="br0">
      <inkml:brushProperty name="width" value="0.1" units="cm"/>
      <inkml:brushProperty name="height" value="0.1" units="cm"/>
      <inkml:brushProperty name="ignorePressure" value="1"/>
    </inkml:brush>
  </inkml:definitions>
  <inkml:trace contextRef="#ctx0" brushRef="#br0">7826 5359,'0'0,"0"0,0 0,0 0,0 0,0 0,0 0,0 0</inkml:trace>
  <inkml:trace contextRef="#ctx0" brushRef="#br0" timeOffset="1">7915 5630,'0'0,"0"0,0 0,0 0,1 20,3 12,1 2,0-6,-2-8,-1-6</inkml:trace>
  <inkml:trace contextRef="#ctx0" brushRef="#br0" timeOffset="180.951">7941 5889,'0'0,"0"0,0 0,0 0,0 0,0 0,0 0,0 0,0 0</inkml:trace>
  <inkml:trace contextRef="#ctx0" brushRef="#br0" timeOffset="-15553.121">1676 3142,'0'0,"0"0,0 0,0 0,0 0,0 0,0 0,0 0,0 0,0 0,0 0,0 0,0 0,0 0,0 0,11 13,6 3,6 1,6-4,6-3,6-3,-3-2,4 0,7 0,10 2,9 1,8 1,5 0,5 1,3 1,3 0,1 0,0 1,-3 3,0 4,-3 2,-1-2,0 0,0-1,1-3,3-2,3-3,4-4,1-5,0-4,0-3,-5-3,-3-2,-9-1,-8 2,-7 1,-7 4,-4 3,-3 1,-3 1,-2 3,-2 2,-9-1,0 1,6 1,9 2,11-1,12-2,10 0,12-3,7-2,5-3,4-3,-1-1,-1 1,-4 2,-6 2,-20 1,-5 1,-4 4,-4 2,-3 3,0 3,-1 2,0 1,-2 0,-3 0,-1-4,-1-1,0-1,0-1,-1-2,0 0,2-2,1 0,2-2,2 0,1 0,-1-2,-3-1,-7 1,-5 1,-8 1,-5 1,-5 2,-3 0,-3 0,-1 1,1 1,1 1,2-2,2-1,-3-1,3-2,7 0,6 0,5-1,2 1,-1-1,-1 0,-5 0,-2 0,-5-1,-6 0,-6-1,-7 1,-5-1,-5 1,-3-2,-4 1,-2 1,-1-2,-1 1,-1-2,-1 0,1 0,3 2,1 1,0-1,2-1,2-1,2-2,1-2,2-1,2-4,0-6,3-7,3-10,1-9,-2-10,-1-6,-3-7,-3-5,-2-1,-3 1,-2-1,-3-4,-1-2,-2-5,-3-2,-1 0,-2 1,-3 4,-3 3,0 2,3 1,3 0,6-2,4-2,5-1,7 1,5 3,5 6,3 3,0 1,0 0,0 0,-3 1,-5 1,-5 2,-4 5,-2 5,-3 5,-3 6,2 4,-3 2,2 0,3-2,3-4,8-8,6-6,4-11,5-8,2-3,0 1,-3 4,-6 14,-4 6,-3 7,-5 5,-6 4,-5 4,-5 6,-2 3,-5 7,1 5,1 5,1 3,0 2,4 0,3-1,3 2,1-1,1 1</inkml:trace>
  <inkml:trace contextRef="#ctx0" brushRef="#br0" timeOffset="-13852.88">8042 257,'0'0,"0"0,0 0,-15 2,-12 5,-7 4,-9 3,-10 3,-7 5,-3 2,-3 1,1 2,-1 0,2 0,-3-1,-1 1,-2-1,-4 1,-1 2,-3 1,-3 3,-6 2,-3 4,-3 3,1 2,-5 3,-4-2,-3-3,-1-2,2-3,3-4,2 0,1-1,2-2,17-7,-3-2,-3-2,0-5,-2-1,-2 1,2 2,1 3,1 1,-1 4,-1 5,-2 2,-2 4,-4 7,-9 6,-5 3,-5 2,-3 1,-2 0,-1 2,1-1,2-3,5-1,7-3,5 0,8-3,9-1,12-5,11-5,11-6,11-7,8-6,6-6,3-1,1 0,-3 2,-4 4,-3 0,-4 1,-2 3,-2 2,-3 1,-3 0,-6 2,-4 2,-9 1,-8 1,-8 1,-7 1,-6-1,-2 0,1-1,0-1,4-2,8-1,10-1,10-3,11 3,13-3,13-4,11-5,6-4</inkml:trace>
  <inkml:trace contextRef="#ctx0" brushRef="#br0" timeOffset="-13129.8889">2567 2332,'0'0,"0"0,0 0,0 0,0 0,0 0,15 11,12 10,11 7,8 3,6 2,0 0,-1-1,-6-1,-5-2,-6-4,-8-2,-6-1,-9 2,-4-4,-5 3,-6 4,-6 6,-10 11,-12 9,-13 11,-9 7,-5 7,-5 2,-1-3,2-8,6-12,12-16,15-14,11-13,10-7</inkml:trace>
  <inkml:trace contextRef="#ctx0" brushRef="#br0" timeOffset="-12439.667">3849 2345,'0'0,"0"0,0 0,-4 15,-3 16,-2 18,1 18,0 20,4 14,4 6,5-3,7-11,7-17,10-24,14-29,19-32,17-34,13-33,11-29,5-19,-5-11,-11-1,-19 7,-23 9,-24 11,-27 12,-27 16,-20 16,-18 20,-10 21,-6 20,-2 19,4 20,7 16,7 14,15-5,16-12,13-14,12-13</inkml:trace>
  <inkml:trace contextRef="#ctx0" brushRef="#br0" timeOffset="-12191.848">3926 2641,'0'0,"0"0,20-16,32-16,31-15,24-12,14-6,6 4,4 8,-20 14,-29 13,-28 12,-24 7</inkml:trace>
  <inkml:trace contextRef="#ctx0" brushRef="#br0" timeOffset="-11149.914">5055 4031,'0'0,"0"0,0 0,0 0,0 0,3-15,2-4,-6 0,-6 8,-2 7,-9 11,-14 19,-12 20,-11 18,-2 11,3 1,9-5,12-8,16-12,16-12,24-12,26-14,22-18,16-21,9-23,3-25,-6-21,-12-15,-17-4,-20 8,-15 17,-13 23,-9 34,-8 50,-2 54,4 48,8 37,8 18,8-2,6-25,3-45,-3-40,-8-31,-7-21,-6-12</inkml:trace>
  <inkml:trace contextRef="#ctx0" brushRef="#br0" timeOffset="-10081.333">8805 1029,'0'0,"0"0,0 0,0 0,-3 23,-2 31,-4 32,-1 2,1 14,0 10,0 4,-3 4,-1 0,-3-2,-1-4,-3-10,2-23,-4-11,-5-22,-2-29,1-29,6-30,6-9,13-15,22-17,26-10,24-5,22 3,12 11,0 17,-7 21,-15 20,-21 28,-23 24,-27 20,-28 13,-26 5,-24-3,-17-10,-10-15,-2-18,1-21,17-12,23-2,20 0,17 3</inkml:trace>
  <inkml:trace contextRef="#ctx0" brushRef="#br0" timeOffset="-790.033">7859 3988,'0'0,"0"0,0 0,0 0,0 0,0 0,0 0,0 0,0 0,0 0,0 0,0 0,0 0,0 0</inkml:trace>
  <inkml:trace contextRef="#ctx0" brushRef="#br0" timeOffset="-470.958">7931 4386,'0'0,"0"0,0 0,0 0,0 0,0 0,6 20,2 13,-7 5,-8 0,-3 2,2-1,0 0,3-3,3-5,1-7,2-3,0-5,1-3,1-3,0-2,-1 0,-1-1,0-1,0-3</inkml:trace>
  <inkml:trace contextRef="#ctx0" brushRef="#br0" timeOffset="-178.595">7948 4960,'0'0,"0"0,0 0,0 0,0 0,0 0,2 15,0 5,0 0,0-5,-1-4</inkml:trace>
  <inkml:trace contextRef="#ctx0" brushRef="#br0" timeOffset="2560.051">7931 3766,'0'0,"0"0,0 0,0 0,0 0,0 0,0 0,0 0,0 0,0 0</inkml:trace>
  <inkml:trace contextRef="#ctx0" brushRef="#br0" timeOffset="2832.13">7931 4193,'0'0,"0"0,0 0,0 0,0 0</inkml:trace>
  <inkml:trace contextRef="#ctx0" brushRef="#br0" timeOffset="3084.524">7980 4602,'0'0,"0"0,0 0,0 0,0 0,0 0</inkml:trace>
  <inkml:trace contextRef="#ctx0" brushRef="#br0" timeOffset="3085.524">7909 5334,'0'0,"0"0,0 0,0 0,0 0,0 0,0 0,0 0</inkml:trace>
  <inkml:trace contextRef="#ctx0" brushRef="#br0" timeOffset="3264.978">7814 5905,'0'0,"0"0,0 0,0 0,0 0,0 0,0 0,0 0</inkml:trace>
  <inkml:trace contextRef="#ctx0" brushRef="#br0" timeOffset="9896.733">4817 4013,'0'0,"0"0,0 0,0 0,0 0,0 0,0 0,0 0,0 0,0 0,0 0,11-1,9-3,5-3,0-4,0-2,0-1,-1-3,-4 3,1-1,5 1,2 1,2 2,0 0,-1 1,-1 1,0 0,1-2,5-3,14-5,-1 1,-9 4,-10 4,-10 3</inkml:trace>
  <inkml:trace contextRef="#ctx0" brushRef="#br0" timeOffset="11821.8689">360 1324,'0'0,"0"0,0 0,0 0,0 0,0 0,0 0,6 15,3 16,3 14,0 12,1 7,-1 0,-2-5,-2-6,-1-8,-2-12,-1-6,0-6,1-6,3 1,4 1,7 4,5 5,2 2,-4 0,-2-5,-6-6,-2-3,-3-4,-3-4,-1-5,-1-4,-2-1,-1-1,2-1,1-3,1-1,1-2,0-2,-1 0,2 0,2-2,2 0,4 0,3-2,-1 3,3-4,6-2,0-3,2 1,-5 3,-5 4,-5 4,-5 6,-3 0,-3 2,-1 4,-1 2,0 1,2-3,4-3,2-5,-1-2,-1 1,-2 2,-2 2</inkml:trace>
  <inkml:trace contextRef="#ctx0" brushRef="#br0" timeOffset="12251.22">0 1865,'0'0,"0"0,0 0,11-5,12-4,11-5,11-2,10-3,3-1,-1-2,-5-1,-6 2,-9 2,-8 1,-8 4,-8 3,-3 2,-2 3,-1 5,0 2,2 0,7-2,11-6,16-9,21-11,0 0,-12 3,-14 7,-14 5</inkml:trace>
  <inkml:trace contextRef="#ctx0" brushRef="#br0" timeOffset="13477.082">1184 1304,'0'0,"0"0,0 0,0 0,0 0,0 0,0 0,0 0,0 0,-14 21,-10 17,-8 8,2-3,0-1,5-2,6-2,8-3,8-3,7-3,7-3,6-2,7-3,4 0,3-3,2-2,-1-6,-4-6,-6-4,-3-7,-7-11,-3-12,-1-10,-2-10,0-7,-3-4,-2-1,-4 6,-1 10,-3 13,-3 11,0 10,1 7,3 4,3 9,3 5,6 5,2 3,3 3,3 3,3 0,2 0,2-2,-3-4,-1-2,-1-3,-3-2,-2-2,-2-4,0-1,0 2,1-1,-1-3,0-1,-4-3,-2-3,-4-5,-1-2,0-2,1 2,1 2,0 2,0 3</inkml:trace>
  <inkml:trace contextRef="#ctx0" brushRef="#br0" timeOffset="14098.924">1726 1273,'0'0,"0"0,0 0,0 0,0 0,0 17,0 20,2 16,2 11,-1 4,0-6,-2-8,-1-10,-1-12,1-10,-2-10,0-6,-2-14,3-10,3-10,5-9,8-9,7-11,6-11,6-13,5-7,2-1,-6 14,-1 5,-4 10,-3 15,-5 18,-3 17,-6 14,-3 11,-2 10,-1 6,-2 3,-3 5,-1 4,-4 4,-3 4,-2 1,3 1,2-1,3 0,7 1,8-1,2-9,-3-12,-3-12,-4-8</inkml:trace>
  <inkml:trace contextRef="#ctx0" brushRef="#br0" timeOffset="19233.705">753 2949,'0'0,"0"0,0 0,0 0,0 0,0 0,0 0,0 0,14 6,14 6,15 10,13 8,12 6,5 3,0-1,-2-4,-5-5,-6-6,-7-6,-13-6,-4-2,-4-3,-5-3,-2-1,2 0,3-3,14-1,-3 0,-7 1,-9-1,-10 2</inkml:trace>
  <inkml:trace contextRef="#ctx0" brushRef="#br0" timeOffset="19900.656">1698 2631,'0'0,"0"0,0 0,0 0,0 0,0 0,0 0,0 0,0 0,-10 15,-9 3,-12 2,-9-4,-9-4,-2-4,-2-2,2-1,5-1,6 0,6 0,0 3,-9 9,-12 9,-14 9,-8 8,-4 3,3 0,12-5,17-8,10-7,15-10,17-6,9-4,5-4,0-1,0-1</inkml:trace>
</inkml:ink>
</file>

<file path=ppt/media/image1.jpeg>
</file>

<file path=ppt/media/image10.jpg>
</file>

<file path=ppt/media/image10.png>
</file>

<file path=ppt/media/image11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g>
</file>

<file path=ppt/media/image5.png>
</file>

<file path=ppt/media/image6.jpg>
</file>

<file path=ppt/media/image6.png>
</file>

<file path=ppt/media/image7.jpg>
</file>

<file path=ppt/media/image8.jpg>
</file>

<file path=ppt/media/image8.png>
</file>

<file path=ppt/media/image9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06E5E-6B3A-4D24-99CF-7A112A2278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4B7D9B8-963D-4618-A3B5-B537C15F1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56F8E6-45E6-4D74-ACA1-5D1A1A476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A34B9F-1FF5-4820-9B94-AD87EA6B2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32D154-864D-4817-B712-D3AA7241E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437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0BE99F-0A1C-49A8-9DE8-DE3F08327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88BE973-5819-4A88-938E-23C7074B0B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8706DE-3086-4995-BCB0-993A968C5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F46BD5-A241-4B85-AFD2-2A2760359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8EFA0F-DFA8-479D-B374-8429FDF5C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5892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D84D9EB-9780-4052-8566-11876759AC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A13BAB-1304-427E-A95A-5CD677AD85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A708DB-77CF-4EEB-B215-E0AEC4A99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408971-269C-4BC2-BE06-2B660B526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EA5D5A-3A43-4A10-B88D-6E35B0C56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187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C1A93F-6624-4F38-8130-8EEE1ECC4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448DF-267C-46D0-8AC1-5865E04C9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140513-D0B4-4B72-B4FA-0CDE0188C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10C958-EA6E-422C-821C-EA9FF77EB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B0DDAD-672D-43CC-8076-99D41224C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5451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57630B-0528-4843-88D1-7D11C427E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78AEC5-12E4-4464-9545-7399F35E9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D4FFD3-3987-4E28-828F-BFDA737AE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9E79E3-2266-4906-B693-54B7EFFF1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54F388-815B-40E1-AEAE-7983981B0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893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F4B7DF-C4EC-4E3A-9E6D-86D4DD529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67F08F-8502-4ED2-9993-5CE1876F1C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A07154-4A3A-4BE0-A688-70FE67A29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2A95A6-A7B5-4061-B60E-A00BE18F2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B1A1423-1CCB-4974-AF6E-C180B3626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98CEF1-08D0-442D-851C-815E907CF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668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925112-6C0C-47C8-9098-F648957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A9BAAD-3C13-4F66-83AC-2B836151B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ADE882-85F7-4443-B7A4-02AEA9182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603A58F-6A6D-413F-BD1C-9C44A9E992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852E350-9CCE-4F7C-AB48-30C9D32CD6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6953252-B839-42A5-858D-A36AA940F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D508FAE-7409-4C2B-A849-11C3FF366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03D9BE-B335-4A71-87AA-6F44511A8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123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A60020-6AD4-4924-8918-5D88777ED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8FC1A28-33DC-407C-A2A0-4A8155E80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0A8733-D4D3-4FAD-9810-814DAF003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234926-385A-4847-8891-FC070B5C3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067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32E66F8-E9F4-4839-9D83-DE2E1677B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E365CB5-D73D-46C0-86FA-B54857708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71A011A-B77D-4D75-9E22-46A6B7DB5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046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C9FE01-21E8-4F11-AE9E-EC858457A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9D7EF4-CB91-46B2-8947-E5E96D722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81D842-E65D-40A5-8400-790155325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FD08B0-D2A9-48AC-89CB-86DEDFB2B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86FACC-E92E-4972-A3C5-245494D85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3D5EF8-60BB-45E3-937E-38A7667BD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594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FCE195-46F5-4DCE-A5BE-D28EEB240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C43FC09-D514-4119-A512-D9133F452B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3C9BF0-598C-4166-A15A-0812B1F4D0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CCC43A-6BC9-4328-BEE9-CB139B7A3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67E528-5767-4EC3-88B4-035EADF54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593500-D6F6-4E77-9729-E69D048A9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92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5F57D09-FF6B-43BA-9EE6-B9281739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6180CD-A4AF-4EFB-91F0-603784862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FA079-0FE1-4958-A9C5-DA32B07EF0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6F860-7618-4093-B7A6-F573DED7DC93}" type="datetimeFigureOut">
              <a:rPr lang="ko-KR" altLang="en-US" smtClean="0"/>
              <a:t>2019-10-27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432943-9CA1-4EFB-B4F3-CF5C50A3C6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9A4C5D-8CBD-4DE9-972D-D1606E0FB6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5A41E-A091-46CA-B291-774973EE20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838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customXml" Target="../ink/ink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customXml" Target="../ink/ink1.xml"/><Relationship Id="rId10" Type="http://schemas.openxmlformats.org/officeDocument/2006/relationships/image" Target="../media/image11.png"/><Relationship Id="rId4" Type="http://schemas.openxmlformats.org/officeDocument/2006/relationships/image" Target="../media/image5.jp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41E546-930F-43FF-BD85-2CA4A8339A01}"/>
              </a:ext>
            </a:extLst>
          </p:cNvPr>
          <p:cNvSpPr txBox="1"/>
          <p:nvPr/>
        </p:nvSpPr>
        <p:spPr>
          <a:xfrm>
            <a:off x="1974209" y="2551837"/>
            <a:ext cx="82435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/>
              <a:t>2</a:t>
            </a:r>
            <a:r>
              <a:rPr lang="ko-KR" altLang="en-US" sz="5400" b="1" dirty="0"/>
              <a:t>가지 방식의 어플</a:t>
            </a:r>
            <a:endParaRPr lang="en-US" altLang="ko-KR" sz="5400" b="1" dirty="0"/>
          </a:p>
          <a:p>
            <a:pPr algn="ctr"/>
            <a:r>
              <a:rPr lang="ko-KR" altLang="en-US" sz="5400" b="1" dirty="0"/>
              <a:t>사물의 높이 측정 방법</a:t>
            </a:r>
          </a:p>
        </p:txBody>
      </p:sp>
    </p:spTree>
    <p:extLst>
      <p:ext uri="{BB962C8B-B14F-4D97-AF65-F5344CB8AC3E}">
        <p14:creationId xmlns:p14="http://schemas.microsoft.com/office/powerpoint/2010/main" val="4244748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그림 2" descr="실내, 침대, 방, 생활이(가) 표시된 사진&#10;&#10;자동 생성된 설명">
            <a:extLst>
              <a:ext uri="{FF2B5EF4-FFF2-40B4-BE49-F238E27FC236}">
                <a16:creationId xmlns:a16="http://schemas.microsoft.com/office/drawing/2014/main" id="{3F72E0A7-C261-47D0-B4D8-03E78610B1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811" y="643467"/>
            <a:ext cx="2632328" cy="439831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실내, 작은, 냉장고, 침대이(가) 표시된 사진&#10;&#10;자동 생성된 설명">
            <a:extLst>
              <a:ext uri="{FF2B5EF4-FFF2-40B4-BE49-F238E27FC236}">
                <a16:creationId xmlns:a16="http://schemas.microsoft.com/office/drawing/2014/main" id="{34C2437D-1C45-4B32-A029-B2065F7F58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159" y="643467"/>
            <a:ext cx="2632328" cy="43983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C8CB13-6DB4-4655-AA34-4FF8FB383C21}"/>
              </a:ext>
            </a:extLst>
          </p:cNvPr>
          <p:cNvSpPr txBox="1"/>
          <p:nvPr/>
        </p:nvSpPr>
        <p:spPr>
          <a:xfrm>
            <a:off x="4090257" y="305966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앉아서 실행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279925-AA47-4933-AF24-D87C63286AAA}"/>
              </a:ext>
            </a:extLst>
          </p:cNvPr>
          <p:cNvSpPr txBox="1"/>
          <p:nvPr/>
        </p:nvSpPr>
        <p:spPr>
          <a:xfrm>
            <a:off x="9731605" y="3059668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일어서서 실행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D8F2D61-0477-4F8F-9FEF-07B28DAC3EF4}"/>
              </a:ext>
            </a:extLst>
          </p:cNvPr>
          <p:cNvSpPr/>
          <p:nvPr/>
        </p:nvSpPr>
        <p:spPr>
          <a:xfrm>
            <a:off x="1602284" y="5258744"/>
            <a:ext cx="8623894" cy="696286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신기한 점 </a:t>
            </a:r>
            <a:r>
              <a:rPr lang="en-US" altLang="ko-KR" b="1" dirty="0"/>
              <a:t>: </a:t>
            </a:r>
            <a:r>
              <a:rPr lang="ko-KR" altLang="en-US" b="1" dirty="0"/>
              <a:t>어떠한 방식으로 처음 땅과 핸드폰과의 거리를 아는 것인지</a:t>
            </a:r>
            <a:r>
              <a:rPr lang="en-US" altLang="ko-KR" b="1" dirty="0"/>
              <a:t>?!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564842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D6B503-95D3-4161-A5AD-B8DB074A24AB}"/>
              </a:ext>
            </a:extLst>
          </p:cNvPr>
          <p:cNvSpPr txBox="1"/>
          <p:nvPr/>
        </p:nvSpPr>
        <p:spPr>
          <a:xfrm>
            <a:off x="1184246" y="1413063"/>
            <a:ext cx="982350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/>
              <a:t>물체의 표면과 표면의 각도</a:t>
            </a:r>
            <a:r>
              <a:rPr lang="en-US" altLang="ko-KR" sz="3200" b="1" dirty="0"/>
              <a:t>?</a:t>
            </a:r>
          </a:p>
          <a:p>
            <a:pPr algn="ctr"/>
            <a:endParaRPr lang="en-US" altLang="ko-KR" sz="3200" b="1" dirty="0"/>
          </a:p>
          <a:p>
            <a:pPr algn="ctr"/>
            <a:r>
              <a:rPr lang="ko-KR" altLang="en-US" sz="3200" b="1" dirty="0"/>
              <a:t>대체로 물체의 표면 경계는 </a:t>
            </a:r>
            <a:endParaRPr lang="en-US" altLang="ko-KR" sz="3200" b="1" dirty="0"/>
          </a:p>
          <a:p>
            <a:pPr algn="ctr"/>
            <a:r>
              <a:rPr lang="ko-KR" altLang="en-US" sz="3200" b="1" dirty="0"/>
              <a:t>수직으로 되어있기 때문에</a:t>
            </a:r>
            <a:endParaRPr lang="en-US" altLang="ko-KR" sz="3200" b="1" dirty="0"/>
          </a:p>
          <a:p>
            <a:pPr algn="ctr"/>
            <a:endParaRPr lang="en-US" altLang="ko-KR" sz="3200" b="1" dirty="0"/>
          </a:p>
          <a:p>
            <a:pPr algn="ctr"/>
            <a:r>
              <a:rPr lang="ko-KR" altLang="en-US" sz="3200" b="1" dirty="0"/>
              <a:t>영상의 어느 정도 기준을 판단해서</a:t>
            </a:r>
            <a:r>
              <a:rPr lang="en-US" altLang="ko-KR" sz="3200" b="1" dirty="0"/>
              <a:t>!</a:t>
            </a:r>
          </a:p>
          <a:p>
            <a:pPr algn="ctr"/>
            <a:r>
              <a:rPr lang="ko-KR" altLang="en-US" sz="3200" b="1" dirty="0"/>
              <a:t>바닥은 휴대폰을 일정 각도 밑으로 내려야 하므로</a:t>
            </a:r>
            <a:endParaRPr lang="en-US" altLang="ko-KR" sz="3200" b="1" dirty="0"/>
          </a:p>
          <a:p>
            <a:pPr algn="ctr"/>
            <a:r>
              <a:rPr lang="ko-KR" altLang="en-US" sz="3200" b="1" dirty="0"/>
              <a:t>왔다 갔다 한 후 바닥과 휴대폰 간의 거리를 판단</a:t>
            </a:r>
            <a:r>
              <a:rPr lang="en-US" altLang="ko-KR" sz="32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4685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143888-E321-4EC0-A398-2233648F52C2}"/>
              </a:ext>
            </a:extLst>
          </p:cNvPr>
          <p:cNvSpPr txBox="1"/>
          <p:nvPr/>
        </p:nvSpPr>
        <p:spPr>
          <a:xfrm>
            <a:off x="634409" y="2459504"/>
            <a:ext cx="1092318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/>
              <a:t>방법 </a:t>
            </a:r>
            <a:r>
              <a:rPr lang="en-US" altLang="ko-KR" sz="4400" b="1" dirty="0"/>
              <a:t>2</a:t>
            </a:r>
            <a:r>
              <a:rPr lang="ko-KR" altLang="en-US" sz="4400" b="1" dirty="0"/>
              <a:t>가지</a:t>
            </a:r>
            <a:endParaRPr lang="en-US" altLang="ko-KR" sz="4400" b="1" dirty="0"/>
          </a:p>
          <a:p>
            <a:pPr algn="ctr"/>
            <a:endParaRPr lang="en-US" altLang="ko-KR" sz="2400" b="1" dirty="0"/>
          </a:p>
          <a:p>
            <a:pPr marL="342900" indent="-342900" algn="ctr">
              <a:buAutoNum type="arabicPeriod"/>
            </a:pPr>
            <a:r>
              <a:rPr lang="en-US" altLang="ko-KR" sz="2400" b="1" dirty="0"/>
              <a:t>3.5m </a:t>
            </a:r>
            <a:r>
              <a:rPr lang="ko-KR" altLang="en-US" sz="2400" b="1" dirty="0"/>
              <a:t>위치에 해당 핸드폰을 위치</a:t>
            </a:r>
            <a:endParaRPr lang="en-US" altLang="ko-KR" sz="2400" b="1" dirty="0"/>
          </a:p>
          <a:p>
            <a:pPr marL="342900" indent="-342900" algn="ctr">
              <a:buAutoNum type="arabicPeriod"/>
            </a:pPr>
            <a:endParaRPr lang="en-US" altLang="ko-KR" sz="2400" b="1" dirty="0"/>
          </a:p>
          <a:p>
            <a:pPr marL="342900" indent="-342900" algn="ctr">
              <a:buAutoNum type="arabicPeriod"/>
            </a:pPr>
            <a:r>
              <a:rPr lang="en-US" altLang="ko-KR" sz="2400" b="1" dirty="0"/>
              <a:t>2</a:t>
            </a:r>
            <a:r>
              <a:rPr lang="ko-KR" altLang="en-US" sz="2400" b="1" dirty="0"/>
              <a:t>개의 휴대폰은 정면과 옆면에 놓아서 거리와 각도를 사용하여 위치를 판단</a:t>
            </a:r>
            <a:endParaRPr lang="en-US" altLang="ko-KR" sz="24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E25B60-8BE2-4AB0-A9C4-08D995760DA8}"/>
              </a:ext>
            </a:extLst>
          </p:cNvPr>
          <p:cNvSpPr txBox="1"/>
          <p:nvPr/>
        </p:nvSpPr>
        <p:spPr>
          <a:xfrm>
            <a:off x="0" y="84667"/>
            <a:ext cx="5061001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b="1" dirty="0"/>
              <a:t>움직이는 배구공의 실시간 적인 높이 측정 방법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F27B63-42D9-4D95-8AA0-30A5E24D222B}"/>
              </a:ext>
            </a:extLst>
          </p:cNvPr>
          <p:cNvSpPr txBox="1"/>
          <p:nvPr/>
        </p:nvSpPr>
        <p:spPr>
          <a:xfrm>
            <a:off x="6096000" y="377188"/>
            <a:ext cx="5110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아까 본 어플은 전부 고정적인 물체를 기준으로 측정 움직이는 어플을 측정하려고 하는 경우</a:t>
            </a:r>
          </a:p>
        </p:txBody>
      </p:sp>
    </p:spTree>
    <p:extLst>
      <p:ext uri="{BB962C8B-B14F-4D97-AF65-F5344CB8AC3E}">
        <p14:creationId xmlns:p14="http://schemas.microsoft.com/office/powerpoint/2010/main" val="88919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632EB1D-CE2A-4E30-B001-8ED1281BB76E}"/>
              </a:ext>
            </a:extLst>
          </p:cNvPr>
          <p:cNvCxnSpPr>
            <a:cxnSpLocks/>
          </p:cNvCxnSpPr>
          <p:nvPr/>
        </p:nvCxnSpPr>
        <p:spPr>
          <a:xfrm>
            <a:off x="1386469" y="4380571"/>
            <a:ext cx="36129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E61DF5E5-2F08-4FEB-9B7F-C0D9BF124FC5}"/>
              </a:ext>
            </a:extLst>
          </p:cNvPr>
          <p:cNvSpPr/>
          <p:nvPr/>
        </p:nvSpPr>
        <p:spPr>
          <a:xfrm>
            <a:off x="4767145" y="3007112"/>
            <a:ext cx="464635" cy="13734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974C5750-C5BA-4113-AD0D-D87EF20AE4EA}"/>
              </a:ext>
            </a:extLst>
          </p:cNvPr>
          <p:cNvSpPr/>
          <p:nvPr/>
        </p:nvSpPr>
        <p:spPr>
          <a:xfrm>
            <a:off x="4315521" y="2231175"/>
            <a:ext cx="379138" cy="3791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B2102C7-DBC9-4112-B449-6EA920301F1B}"/>
              </a:ext>
            </a:extLst>
          </p:cNvPr>
          <p:cNvCxnSpPr>
            <a:cxnSpLocks/>
            <a:stCxn id="8" idx="0"/>
          </p:cNvCxnSpPr>
          <p:nvPr/>
        </p:nvCxnSpPr>
        <p:spPr>
          <a:xfrm flipH="1">
            <a:off x="1386469" y="2231175"/>
            <a:ext cx="3118621" cy="214939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1EB48B1C-C0F2-4066-B6F3-12A993B97DD2}"/>
              </a:ext>
            </a:extLst>
          </p:cNvPr>
          <p:cNvCxnSpPr>
            <a:stCxn id="8" idx="0"/>
          </p:cNvCxnSpPr>
          <p:nvPr/>
        </p:nvCxnSpPr>
        <p:spPr>
          <a:xfrm>
            <a:off x="4505090" y="2231175"/>
            <a:ext cx="0" cy="214938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2CB749F-4E93-4AF3-8FF6-CBF83C2BA90F}"/>
              </a:ext>
            </a:extLst>
          </p:cNvPr>
          <p:cNvSpPr txBox="1"/>
          <p:nvPr/>
        </p:nvSpPr>
        <p:spPr>
          <a:xfrm>
            <a:off x="4099533" y="3152001"/>
            <a:ext cx="6527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height</a:t>
            </a:r>
            <a:endParaRPr lang="ko-KR" altLang="en-US" sz="12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C47F4C-E4BE-4D17-8566-7AD95179B926}"/>
              </a:ext>
            </a:extLst>
          </p:cNvPr>
          <p:cNvSpPr txBox="1"/>
          <p:nvPr/>
        </p:nvSpPr>
        <p:spPr>
          <a:xfrm>
            <a:off x="1955181" y="4036665"/>
            <a:ext cx="583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angle</a:t>
            </a:r>
            <a:endParaRPr lang="ko-KR" altLang="en-US" sz="12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2A3A5E-DF0E-4D1E-A290-E9F5FF55065E}"/>
              </a:ext>
            </a:extLst>
          </p:cNvPr>
          <p:cNvSpPr txBox="1"/>
          <p:nvPr/>
        </p:nvSpPr>
        <p:spPr>
          <a:xfrm>
            <a:off x="2634242" y="4387928"/>
            <a:ext cx="788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distance</a:t>
            </a:r>
            <a:endParaRPr lang="ko-KR" altLang="en-US" sz="12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8F3337-6DA3-4C91-923D-E188331D6BAA}"/>
              </a:ext>
            </a:extLst>
          </p:cNvPr>
          <p:cNvSpPr txBox="1"/>
          <p:nvPr/>
        </p:nvSpPr>
        <p:spPr>
          <a:xfrm>
            <a:off x="5900615" y="3213952"/>
            <a:ext cx="4354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항상 수직으로 떨어지는 선 하나를 만듦</a:t>
            </a:r>
            <a:r>
              <a:rPr lang="en-US" altLang="ko-KR" dirty="0"/>
              <a:t>!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AEA542-8219-462B-AD31-E3F1E69F8A5F}"/>
              </a:ext>
            </a:extLst>
          </p:cNvPr>
          <p:cNvSpPr txBox="1"/>
          <p:nvPr/>
        </p:nvSpPr>
        <p:spPr>
          <a:xfrm>
            <a:off x="5900615" y="3988716"/>
            <a:ext cx="5227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그 각도에 따라</a:t>
            </a:r>
            <a:r>
              <a:rPr lang="en-US" altLang="ko-KR" dirty="0"/>
              <a:t> distance</a:t>
            </a:r>
            <a:r>
              <a:rPr lang="ko-KR" altLang="en-US" dirty="0"/>
              <a:t>랑 </a:t>
            </a:r>
            <a:r>
              <a:rPr lang="en-US" altLang="ko-KR" dirty="0"/>
              <a:t>height</a:t>
            </a:r>
            <a:r>
              <a:rPr lang="ko-KR" altLang="en-US" dirty="0"/>
              <a:t>를 </a:t>
            </a:r>
            <a:r>
              <a:rPr lang="en-US" altLang="ko-KR" dirty="0"/>
              <a:t>+-</a:t>
            </a:r>
            <a:r>
              <a:rPr lang="ko-KR" altLang="en-US" dirty="0"/>
              <a:t>해서 측정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FBC187B-B666-4BC2-B700-710FF30DEC17}"/>
                  </a:ext>
                </a:extLst>
              </p:cNvPr>
              <p:cNvSpPr txBox="1"/>
              <p:nvPr/>
            </p:nvSpPr>
            <p:spPr>
              <a:xfrm>
                <a:off x="1228681" y="5399372"/>
                <a:ext cx="2194560" cy="6366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ko-KR" dirty="0" smtClean="0"/>
                        <m:t>tan</m:t>
                      </m:r>
                      <m:r>
                        <m:rPr>
                          <m:nor/>
                        </m:rPr>
                        <a:rPr lang="en-US" altLang="ko-KR" dirty="0" smtClean="0"/>
                        <m:t> </m:t>
                      </m:r>
                      <m:r>
                        <a:rPr lang="en-US" altLang="ko-KR" i="1" dirty="0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altLang="ko-KR" b="0" i="1" dirty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h𝑒𝑖𝑔h𝑡</m:t>
                          </m:r>
                        </m:num>
                        <m:den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den>
                      </m:f>
                    </m:oMath>
                  </m:oMathPara>
                </a14:m>
                <a:endParaRPr lang="ko-KR" altLang="en-US" dirty="0"/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FBC187B-B666-4BC2-B700-710FF30DEC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8681" y="5399372"/>
                <a:ext cx="2194560" cy="63664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F561949F-D4C9-4F3E-BCC2-3A5F46A4B7AB}"/>
              </a:ext>
            </a:extLst>
          </p:cNvPr>
          <p:cNvSpPr txBox="1"/>
          <p:nvPr/>
        </p:nvSpPr>
        <p:spPr>
          <a:xfrm>
            <a:off x="5906429" y="2435163"/>
            <a:ext cx="3639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바닥에 사물을 카메라 </a:t>
            </a:r>
            <a:r>
              <a:rPr lang="en-US" altLang="ko-KR" dirty="0"/>
              <a:t>2</a:t>
            </a:r>
            <a:r>
              <a:rPr lang="ko-KR" altLang="en-US" dirty="0"/>
              <a:t>개를 고정</a:t>
            </a:r>
            <a:endParaRPr lang="en-US" altLang="ko-KR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6325307-0C84-4BF8-8CF5-3980B03367A5}"/>
              </a:ext>
            </a:extLst>
          </p:cNvPr>
          <p:cNvSpPr/>
          <p:nvPr/>
        </p:nvSpPr>
        <p:spPr>
          <a:xfrm>
            <a:off x="975811" y="4173382"/>
            <a:ext cx="403223" cy="40322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3A4FC6D-AA1B-421E-B9C0-F1FA9CAC8F46}"/>
              </a:ext>
            </a:extLst>
          </p:cNvPr>
          <p:cNvCxnSpPr>
            <a:stCxn id="22" idx="1"/>
            <a:endCxn id="22" idx="3"/>
          </p:cNvCxnSpPr>
          <p:nvPr/>
        </p:nvCxnSpPr>
        <p:spPr>
          <a:xfrm>
            <a:off x="975811" y="4374994"/>
            <a:ext cx="403223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12CE3BF-1B4E-42AC-ABF1-BF584431CA73}"/>
              </a:ext>
            </a:extLst>
          </p:cNvPr>
          <p:cNvSpPr/>
          <p:nvPr/>
        </p:nvSpPr>
        <p:spPr>
          <a:xfrm>
            <a:off x="4122231" y="4957548"/>
            <a:ext cx="765717" cy="76571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카메라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B2FFF2D-188D-4C6C-A2D6-DF6FE2F196F1}"/>
              </a:ext>
            </a:extLst>
          </p:cNvPr>
          <p:cNvSpPr/>
          <p:nvPr/>
        </p:nvSpPr>
        <p:spPr>
          <a:xfrm>
            <a:off x="918232" y="4150962"/>
            <a:ext cx="53091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900" dirty="0"/>
              <a:t>카메라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9D33D65-6D7C-4733-BF5D-B555280403BA}"/>
              </a:ext>
            </a:extLst>
          </p:cNvPr>
          <p:cNvSpPr/>
          <p:nvPr/>
        </p:nvSpPr>
        <p:spPr>
          <a:xfrm>
            <a:off x="0" y="188489"/>
            <a:ext cx="854286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b="1" dirty="0"/>
              <a:t>2</a:t>
            </a:r>
            <a:r>
              <a:rPr lang="ko-KR" altLang="en-US" b="1" dirty="0"/>
              <a:t>개의 휴대폰은 정면과 옆면에 놓아서 카메라의 각도를 사용하여 위치를 판단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26676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5B087AC-6076-496D-8201-98C020076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92" y="888219"/>
            <a:ext cx="5112558" cy="389966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062DDB0-7672-46E7-89B2-9C975B4160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54" t="85223"/>
          <a:stretch/>
        </p:blipFill>
        <p:spPr>
          <a:xfrm>
            <a:off x="3864441" y="4101982"/>
            <a:ext cx="1125430" cy="654205"/>
          </a:xfrm>
          <a:prstGeom prst="rect">
            <a:avLst/>
          </a:prstGeom>
        </p:spPr>
      </p:pic>
      <p:grpSp>
        <p:nvGrpSpPr>
          <p:cNvPr id="54" name="그룹 53">
            <a:extLst>
              <a:ext uri="{FF2B5EF4-FFF2-40B4-BE49-F238E27FC236}">
                <a16:creationId xmlns:a16="http://schemas.microsoft.com/office/drawing/2014/main" id="{EC8E738F-9A39-4FA9-8575-FD3C52847659}"/>
              </a:ext>
            </a:extLst>
          </p:cNvPr>
          <p:cNvGrpSpPr/>
          <p:nvPr/>
        </p:nvGrpSpPr>
        <p:grpSpPr>
          <a:xfrm>
            <a:off x="5493467" y="739390"/>
            <a:ext cx="5492958" cy="2331167"/>
            <a:chOff x="5507239" y="1213222"/>
            <a:chExt cx="5492958" cy="2331167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8ED1EEDA-2705-421D-B843-F8B92F1F0090}"/>
                </a:ext>
              </a:extLst>
            </p:cNvPr>
            <p:cNvGrpSpPr/>
            <p:nvPr/>
          </p:nvGrpSpPr>
          <p:grpSpPr>
            <a:xfrm>
              <a:off x="5507239" y="1275662"/>
              <a:ext cx="5050706" cy="2268727"/>
              <a:chOff x="6066666" y="1555062"/>
              <a:chExt cx="5050706" cy="2268727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2D7EFAB-73F5-427C-A000-D2BC7E2E0EFC}"/>
                  </a:ext>
                </a:extLst>
              </p:cNvPr>
              <p:cNvSpPr/>
              <p:nvPr/>
            </p:nvSpPr>
            <p:spPr>
              <a:xfrm>
                <a:off x="6268003" y="1555062"/>
                <a:ext cx="4545440" cy="2007127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9D9D9267-B7EE-461D-B924-E51C01104D39}"/>
                  </a:ext>
                </a:extLst>
              </p:cNvPr>
              <p:cNvCxnSpPr>
                <a:stCxn id="12" idx="1"/>
                <a:endCxn id="12" idx="3"/>
              </p:cNvCxnSpPr>
              <p:nvPr/>
            </p:nvCxnSpPr>
            <p:spPr>
              <a:xfrm>
                <a:off x="6268003" y="2558626"/>
                <a:ext cx="454544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03639D30-1038-4F12-8423-69C885380827}"/>
                  </a:ext>
                </a:extLst>
              </p:cNvPr>
              <p:cNvSpPr/>
              <p:nvPr/>
            </p:nvSpPr>
            <p:spPr>
              <a:xfrm>
                <a:off x="6268003" y="2558626"/>
                <a:ext cx="4545440" cy="1003564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바닥</a:t>
                </a: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D2D540C0-061D-4EEE-A432-031356914CB7}"/>
                  </a:ext>
                </a:extLst>
              </p:cNvPr>
              <p:cNvSpPr/>
              <p:nvPr/>
            </p:nvSpPr>
            <p:spPr>
              <a:xfrm>
                <a:off x="8390852" y="1802241"/>
                <a:ext cx="299741" cy="756374"/>
              </a:xfrm>
              <a:prstGeom prst="rect">
                <a:avLst/>
              </a:prstGeom>
              <a:solidFill>
                <a:srgbClr val="892A2B"/>
              </a:solidFill>
              <a:ln>
                <a:solidFill>
                  <a:srgbClr val="892A2B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AFEC7070-3CE7-48EA-9333-B303FBC95339}"/>
                  </a:ext>
                </a:extLst>
              </p:cNvPr>
              <p:cNvSpPr/>
              <p:nvPr/>
            </p:nvSpPr>
            <p:spPr>
              <a:xfrm>
                <a:off x="8407232" y="1730151"/>
                <a:ext cx="250417" cy="250417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25767DC6-1063-4689-A900-0D580B1808EF}"/>
                  </a:ext>
                </a:extLst>
              </p:cNvPr>
              <p:cNvCxnSpPr>
                <a:stCxn id="12" idx="0"/>
                <a:endCxn id="27" idx="2"/>
              </p:cNvCxnSpPr>
              <p:nvPr/>
            </p:nvCxnSpPr>
            <p:spPr>
              <a:xfrm>
                <a:off x="8540723" y="1555062"/>
                <a:ext cx="0" cy="200712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238B903-396F-40A8-922F-F423A16E5064}"/>
                  </a:ext>
                </a:extLst>
              </p:cNvPr>
              <p:cNvSpPr txBox="1"/>
              <p:nvPr/>
            </p:nvSpPr>
            <p:spPr>
              <a:xfrm>
                <a:off x="8357055" y="3562179"/>
                <a:ext cx="40267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/>
                  <a:t>0</a:t>
                </a:r>
                <a:r>
                  <a:rPr lang="ko-KR" altLang="en-US" sz="1050" dirty="0"/>
                  <a:t>도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0A577EB-38DA-40F2-A5BC-8AAD3C4D603E}"/>
                  </a:ext>
                </a:extLst>
              </p:cNvPr>
              <p:cNvSpPr txBox="1"/>
              <p:nvPr/>
            </p:nvSpPr>
            <p:spPr>
              <a:xfrm>
                <a:off x="6066666" y="3562179"/>
                <a:ext cx="527709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/>
                  <a:t>0-X</a:t>
                </a:r>
                <a:r>
                  <a:rPr lang="ko-KR" altLang="en-US" sz="1050" dirty="0"/>
                  <a:t>도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FD55556-311C-4B3D-B8F6-844C8AFEB9AC}"/>
                  </a:ext>
                </a:extLst>
              </p:cNvPr>
              <p:cNvSpPr txBox="1"/>
              <p:nvPr/>
            </p:nvSpPr>
            <p:spPr>
              <a:xfrm>
                <a:off x="10549588" y="3562179"/>
                <a:ext cx="567784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/>
                  <a:t>0+X</a:t>
                </a:r>
                <a:r>
                  <a:rPr lang="ko-KR" altLang="en-US" sz="1050" dirty="0"/>
                  <a:t>도</a:t>
                </a: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73D22A47-A646-4023-81BE-5B4016FE3919}"/>
                  </a:ext>
                </a:extLst>
              </p:cNvPr>
              <p:cNvSpPr/>
              <p:nvPr/>
            </p:nvSpPr>
            <p:spPr>
              <a:xfrm>
                <a:off x="10513701" y="1802241"/>
                <a:ext cx="299741" cy="75637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사</a:t>
                </a:r>
                <a:endParaRPr lang="en-US" altLang="ko-KR" dirty="0"/>
              </a:p>
              <a:p>
                <a:pPr algn="ctr"/>
                <a:r>
                  <a:rPr lang="ko-KR" altLang="en-US" dirty="0"/>
                  <a:t>물</a:t>
                </a: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73BB4A1C-2FF7-45B5-9C2C-39B5D51DBE0E}"/>
                  </a:ext>
                </a:extLst>
              </p:cNvPr>
              <p:cNvSpPr/>
              <p:nvPr/>
            </p:nvSpPr>
            <p:spPr>
              <a:xfrm>
                <a:off x="6284384" y="1802241"/>
                <a:ext cx="299741" cy="75637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/>
                  <a:t>사</a:t>
                </a:r>
                <a:endParaRPr lang="en-US" altLang="ko-KR" dirty="0"/>
              </a:p>
              <a:p>
                <a:pPr algn="ctr"/>
                <a:r>
                  <a:rPr lang="ko-KR" altLang="en-US" dirty="0"/>
                  <a:t>물</a:t>
                </a:r>
              </a:p>
            </p:txBody>
          </p:sp>
          <p:cxnSp>
            <p:nvCxnSpPr>
              <p:cNvPr id="39" name="직선 연결선 38">
                <a:extLst>
                  <a:ext uri="{FF2B5EF4-FFF2-40B4-BE49-F238E27FC236}">
                    <a16:creationId xmlns:a16="http://schemas.microsoft.com/office/drawing/2014/main" id="{0EC7B5AB-FDE7-46F0-84F8-BBCAAB6C650A}"/>
                  </a:ext>
                </a:extLst>
              </p:cNvPr>
              <p:cNvCxnSpPr/>
              <p:nvPr/>
            </p:nvCxnSpPr>
            <p:spPr>
              <a:xfrm>
                <a:off x="7417643" y="1555062"/>
                <a:ext cx="0" cy="200712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연결선 39">
                <a:extLst>
                  <a:ext uri="{FF2B5EF4-FFF2-40B4-BE49-F238E27FC236}">
                    <a16:creationId xmlns:a16="http://schemas.microsoft.com/office/drawing/2014/main" id="{CCB2AF79-3B6A-48CF-9235-17B757379DEF}"/>
                  </a:ext>
                </a:extLst>
              </p:cNvPr>
              <p:cNvCxnSpPr/>
              <p:nvPr/>
            </p:nvCxnSpPr>
            <p:spPr>
              <a:xfrm>
                <a:off x="9743482" y="1555062"/>
                <a:ext cx="0" cy="2007128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36907EC-C4E4-4E33-9C62-190018BD428B}"/>
                  </a:ext>
                </a:extLst>
              </p:cNvPr>
              <p:cNvSpPr txBox="1"/>
              <p:nvPr/>
            </p:nvSpPr>
            <p:spPr>
              <a:xfrm>
                <a:off x="7127477" y="3562179"/>
                <a:ext cx="737702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/>
                  <a:t>0-(X/2)</a:t>
                </a:r>
                <a:r>
                  <a:rPr lang="ko-KR" altLang="en-US" sz="1050" dirty="0"/>
                  <a:t>도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7F748957-DB5C-461A-853E-F1ACD9ECB9FC}"/>
                  </a:ext>
                </a:extLst>
              </p:cNvPr>
              <p:cNvSpPr txBox="1"/>
              <p:nvPr/>
            </p:nvSpPr>
            <p:spPr>
              <a:xfrm>
                <a:off x="9342367" y="3562179"/>
                <a:ext cx="777777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50" dirty="0"/>
                  <a:t>0+(X/2)</a:t>
                </a:r>
                <a:r>
                  <a:rPr lang="ko-KR" altLang="en-US" sz="1050" dirty="0"/>
                  <a:t>도</a:t>
                </a:r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E1D4F2E-1B83-491A-A060-8E040006DAF0}"/>
                </a:ext>
              </a:extLst>
            </p:cNvPr>
            <p:cNvSpPr txBox="1"/>
            <p:nvPr/>
          </p:nvSpPr>
          <p:spPr>
            <a:xfrm>
              <a:off x="10227228" y="2175924"/>
              <a:ext cx="4026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</a:t>
              </a:r>
              <a:r>
                <a:rPr lang="ko-KR" altLang="en-US" sz="1050" dirty="0"/>
                <a:t>도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4D8453C-A98F-4E6B-B5E0-FCB3BC502B55}"/>
                </a:ext>
              </a:extLst>
            </p:cNvPr>
            <p:cNvSpPr txBox="1"/>
            <p:nvPr/>
          </p:nvSpPr>
          <p:spPr>
            <a:xfrm>
              <a:off x="10227228" y="3032041"/>
              <a:ext cx="52290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0-Y</a:t>
              </a:r>
              <a:r>
                <a:rPr lang="ko-KR" altLang="en-US" sz="1050" dirty="0"/>
                <a:t>도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4BDF2E5-DD11-49E4-AFF9-6D49E3901EFD}"/>
                </a:ext>
              </a:extLst>
            </p:cNvPr>
            <p:cNvSpPr txBox="1"/>
            <p:nvPr/>
          </p:nvSpPr>
          <p:spPr>
            <a:xfrm>
              <a:off x="10227228" y="1213222"/>
              <a:ext cx="56297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0+Y</a:t>
              </a:r>
              <a:r>
                <a:rPr lang="ko-KR" altLang="en-US" sz="1050" dirty="0"/>
                <a:t>도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0293078-197B-43C3-9FE9-C7B668A97086}"/>
                </a:ext>
              </a:extLst>
            </p:cNvPr>
            <p:cNvSpPr txBox="1"/>
            <p:nvPr/>
          </p:nvSpPr>
          <p:spPr>
            <a:xfrm>
              <a:off x="10227228" y="1653823"/>
              <a:ext cx="77296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0+(Y/2)</a:t>
              </a:r>
              <a:r>
                <a:rPr lang="ko-KR" altLang="en-US" sz="1050" dirty="0"/>
                <a:t>도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D4EC946-85C9-4B3B-958B-C6AC1EFFE1B3}"/>
                </a:ext>
              </a:extLst>
            </p:cNvPr>
            <p:cNvSpPr txBox="1"/>
            <p:nvPr/>
          </p:nvSpPr>
          <p:spPr>
            <a:xfrm>
              <a:off x="10227228" y="2607829"/>
              <a:ext cx="73289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0-(Y/2)</a:t>
              </a:r>
              <a:r>
                <a:rPr lang="ko-KR" altLang="en-US" sz="1050" dirty="0"/>
                <a:t>도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2668EEC2-EC07-4755-9B4A-F84C87D44909}"/>
              </a:ext>
            </a:extLst>
          </p:cNvPr>
          <p:cNvGrpSpPr/>
          <p:nvPr/>
        </p:nvGrpSpPr>
        <p:grpSpPr>
          <a:xfrm>
            <a:off x="5659734" y="3187459"/>
            <a:ext cx="4956396" cy="2007127"/>
            <a:chOff x="5673506" y="4726164"/>
            <a:chExt cx="4956396" cy="2007127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153A1DDF-B2AB-4AF4-B6D8-3AD5DBB3A6D8}"/>
                </a:ext>
              </a:extLst>
            </p:cNvPr>
            <p:cNvSpPr/>
            <p:nvPr/>
          </p:nvSpPr>
          <p:spPr>
            <a:xfrm>
              <a:off x="5700293" y="4726164"/>
              <a:ext cx="4545440" cy="200712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7D8D902E-1C0D-4B60-8A33-F1A00BD0210E}"/>
                </a:ext>
              </a:extLst>
            </p:cNvPr>
            <p:cNvSpPr/>
            <p:nvPr/>
          </p:nvSpPr>
          <p:spPr>
            <a:xfrm>
              <a:off x="5700293" y="5729495"/>
              <a:ext cx="4545440" cy="100356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/>
                <a:t>바닥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42F2AF2-D690-4084-BB68-8B1B7B87DDA4}"/>
                </a:ext>
              </a:extLst>
            </p:cNvPr>
            <p:cNvSpPr txBox="1"/>
            <p:nvPr/>
          </p:nvSpPr>
          <p:spPr>
            <a:xfrm>
              <a:off x="10227228" y="5598458"/>
              <a:ext cx="40267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50" dirty="0"/>
                <a:t>0</a:t>
              </a:r>
              <a:r>
                <a:rPr lang="ko-KR" altLang="en-US" sz="1050" dirty="0"/>
                <a:t>도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C138FFDD-7BC7-4D41-9882-3C62D2E2A89F}"/>
                </a:ext>
              </a:extLst>
            </p:cNvPr>
            <p:cNvSpPr/>
            <p:nvPr/>
          </p:nvSpPr>
          <p:spPr>
            <a:xfrm>
              <a:off x="7891227" y="5367867"/>
              <a:ext cx="163572" cy="361396"/>
            </a:xfrm>
            <a:prstGeom prst="rect">
              <a:avLst/>
            </a:prstGeom>
            <a:solidFill>
              <a:srgbClr val="892A2B"/>
            </a:solidFill>
            <a:ln>
              <a:solidFill>
                <a:srgbClr val="892A2B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A1A07C57-1A53-4370-AFE1-B9FEF0EDB9DD}"/>
                </a:ext>
              </a:extLst>
            </p:cNvPr>
            <p:cNvSpPr/>
            <p:nvPr/>
          </p:nvSpPr>
          <p:spPr>
            <a:xfrm>
              <a:off x="7689938" y="5328315"/>
              <a:ext cx="157867" cy="157867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963B4773-53AE-4D18-8120-5DA59AF90DB2}"/>
                </a:ext>
              </a:extLst>
            </p:cNvPr>
            <p:cNvCxnSpPr/>
            <p:nvPr/>
          </p:nvCxnSpPr>
          <p:spPr>
            <a:xfrm>
              <a:off x="5673506" y="4813300"/>
              <a:ext cx="4553722" cy="0"/>
            </a:xfrm>
            <a:prstGeom prst="line">
              <a:avLst/>
            </a:prstGeom>
            <a:ln w="19050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1E2D97FC-7FDD-43AB-B977-ECD4A7FDACA9}"/>
              </a:ext>
            </a:extLst>
          </p:cNvPr>
          <p:cNvCxnSpPr>
            <a:cxnSpLocks/>
          </p:cNvCxnSpPr>
          <p:nvPr/>
        </p:nvCxnSpPr>
        <p:spPr>
          <a:xfrm>
            <a:off x="5694804" y="1309514"/>
            <a:ext cx="4518652" cy="27503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220B53B5-3138-443E-95C5-832940CF9F46}"/>
              </a:ext>
            </a:extLst>
          </p:cNvPr>
          <p:cNvCxnSpPr>
            <a:cxnSpLocks/>
          </p:cNvCxnSpPr>
          <p:nvPr/>
        </p:nvCxnSpPr>
        <p:spPr>
          <a:xfrm>
            <a:off x="5694804" y="1779158"/>
            <a:ext cx="4518652" cy="27503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B4BEAE00-9614-4275-AF1A-1F71E86BD2E7}"/>
              </a:ext>
            </a:extLst>
          </p:cNvPr>
          <p:cNvCxnSpPr>
            <a:cxnSpLocks/>
          </p:cNvCxnSpPr>
          <p:nvPr/>
        </p:nvCxnSpPr>
        <p:spPr>
          <a:xfrm>
            <a:off x="5694804" y="2279673"/>
            <a:ext cx="4518652" cy="27503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2E9E7EE9-F14D-47D2-B27E-1B88E3D0CEF2}"/>
              </a:ext>
            </a:extLst>
          </p:cNvPr>
          <p:cNvSpPr txBox="1"/>
          <p:nvPr/>
        </p:nvSpPr>
        <p:spPr>
          <a:xfrm>
            <a:off x="11186664" y="164823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앞쪽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BE08C69-B220-4AE9-96A4-ED1AEEB68137}"/>
              </a:ext>
            </a:extLst>
          </p:cNvPr>
          <p:cNvSpPr txBox="1"/>
          <p:nvPr/>
        </p:nvSpPr>
        <p:spPr>
          <a:xfrm>
            <a:off x="11186664" y="405975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옆쪽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CC918CFE-8A0E-437A-9520-C1E8A64B477C}"/>
              </a:ext>
            </a:extLst>
          </p:cNvPr>
          <p:cNvSpPr/>
          <p:nvPr/>
        </p:nvSpPr>
        <p:spPr>
          <a:xfrm>
            <a:off x="0" y="188489"/>
            <a:ext cx="854286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b="1" dirty="0"/>
              <a:t>2</a:t>
            </a:r>
            <a:r>
              <a:rPr lang="ko-KR" altLang="en-US" b="1" dirty="0"/>
              <a:t>개의 휴대폰은 정면과 옆면에 놓아서 카메라의 각도를 사용하여 위치를 판단</a:t>
            </a:r>
            <a:endParaRPr lang="en-US" altLang="ko-KR" b="1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B6F8179-2C57-4DDC-8C95-0CCDC665CCC8}"/>
              </a:ext>
            </a:extLst>
          </p:cNvPr>
          <p:cNvSpPr txBox="1"/>
          <p:nvPr/>
        </p:nvSpPr>
        <p:spPr>
          <a:xfrm>
            <a:off x="137308" y="5231303"/>
            <a:ext cx="50718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회색 카메라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초록 카메라</a:t>
            </a:r>
            <a:endParaRPr lang="en-US" altLang="ko-KR" sz="1400" b="1" dirty="0"/>
          </a:p>
          <a:p>
            <a:r>
              <a:rPr lang="ko-KR" altLang="en-US" sz="1400" dirty="0"/>
              <a:t>왼쪽 끝과</a:t>
            </a:r>
            <a:r>
              <a:rPr lang="en-US" altLang="ko-KR" sz="1400" dirty="0"/>
              <a:t> </a:t>
            </a:r>
            <a:r>
              <a:rPr lang="ko-KR" altLang="en-US" sz="1400" dirty="0"/>
              <a:t>오른쪽 끝을 비교해서 중앙과 각도의 차이를 판별</a:t>
            </a:r>
            <a:endParaRPr lang="en-US" altLang="ko-KR" sz="1400" dirty="0"/>
          </a:p>
          <a:p>
            <a:r>
              <a:rPr lang="ko-KR" altLang="en-US" sz="1400" dirty="0"/>
              <a:t>왼쪽 끝과 오른쪽 끝은 사물을 위치시켜 카메라에 들어오도록</a:t>
            </a:r>
            <a:endParaRPr lang="en-US" altLang="ko-KR" sz="1400" dirty="0"/>
          </a:p>
          <a:p>
            <a:r>
              <a:rPr lang="en-US" altLang="ko-KR" sz="1400" dirty="0"/>
              <a:t>(</a:t>
            </a:r>
            <a:r>
              <a:rPr lang="ko-KR" altLang="en-US" sz="1400" dirty="0"/>
              <a:t>기준은 시험 반경 기준으로</a:t>
            </a:r>
            <a:r>
              <a:rPr lang="en-US" altLang="ko-KR" sz="1400" dirty="0"/>
              <a:t>)</a:t>
            </a:r>
          </a:p>
          <a:p>
            <a:r>
              <a:rPr lang="ko-KR" altLang="en-US" sz="1400" dirty="0"/>
              <a:t>각도에 따라 </a:t>
            </a:r>
            <a:r>
              <a:rPr lang="en-US" altLang="ko-KR" sz="1400" dirty="0"/>
              <a:t>3.5m</a:t>
            </a:r>
            <a:r>
              <a:rPr lang="ko-KR" altLang="en-US" sz="1400" dirty="0"/>
              <a:t>의 높이를 판단하는 선을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CB02B037-451C-4589-9BE4-9AD8A8044ADE}"/>
              </a:ext>
            </a:extLst>
          </p:cNvPr>
          <p:cNvSpPr/>
          <p:nvPr/>
        </p:nvSpPr>
        <p:spPr>
          <a:xfrm>
            <a:off x="306092" y="260350"/>
            <a:ext cx="11203737" cy="6337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PASS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3203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E6FC78-48AD-442E-8161-3C7DE9D1F3D9}"/>
              </a:ext>
            </a:extLst>
          </p:cNvPr>
          <p:cNvSpPr txBox="1"/>
          <p:nvPr/>
        </p:nvSpPr>
        <p:spPr>
          <a:xfrm>
            <a:off x="338667" y="1123587"/>
            <a:ext cx="5063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회색카메라 하는 일</a:t>
            </a:r>
            <a:endParaRPr lang="en-US" altLang="ko-KR" b="1" dirty="0"/>
          </a:p>
          <a:p>
            <a:r>
              <a:rPr lang="ko-KR" altLang="en-US" dirty="0"/>
              <a:t>공과 다른 카메라의 각도 및 </a:t>
            </a:r>
            <a:r>
              <a:rPr lang="en-US" altLang="ko-KR" dirty="0"/>
              <a:t>distance</a:t>
            </a:r>
            <a:r>
              <a:rPr lang="ko-KR" altLang="en-US" dirty="0"/>
              <a:t>를 측정</a:t>
            </a:r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0F4367-1661-4BD7-98DC-3893342835A0}"/>
              </a:ext>
            </a:extLst>
          </p:cNvPr>
          <p:cNvSpPr txBox="1"/>
          <p:nvPr/>
        </p:nvSpPr>
        <p:spPr>
          <a:xfrm>
            <a:off x="338667" y="60185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측정 방법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D4C33E-8690-4439-B46F-DD513EF2AD8A}"/>
              </a:ext>
            </a:extLst>
          </p:cNvPr>
          <p:cNvSpPr txBox="1"/>
          <p:nvPr/>
        </p:nvSpPr>
        <p:spPr>
          <a:xfrm>
            <a:off x="6790267" y="1123587"/>
            <a:ext cx="5063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초록카메라 하는 일</a:t>
            </a:r>
            <a:endParaRPr lang="en-US" altLang="ko-KR" b="1" dirty="0"/>
          </a:p>
          <a:p>
            <a:r>
              <a:rPr lang="ko-KR" altLang="en-US" dirty="0"/>
              <a:t>공과 다른 카메라의 각도 및 </a:t>
            </a:r>
            <a:r>
              <a:rPr lang="en-US" altLang="ko-KR" dirty="0"/>
              <a:t>distance</a:t>
            </a:r>
            <a:r>
              <a:rPr lang="ko-KR" altLang="en-US" dirty="0"/>
              <a:t>를 측정</a:t>
            </a:r>
            <a:endParaRPr lang="en-US" altLang="ko-KR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65112A7-2D1A-4FA4-AF94-90087236EF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42" y="2520328"/>
            <a:ext cx="5112558" cy="3899668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80E70D8-95E3-4953-ACC8-31520173CD8D}"/>
              </a:ext>
            </a:extLst>
          </p:cNvPr>
          <p:cNvCxnSpPr/>
          <p:nvPr/>
        </p:nvCxnSpPr>
        <p:spPr>
          <a:xfrm flipH="1">
            <a:off x="7382934" y="4508262"/>
            <a:ext cx="1441449" cy="512471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843F4C5A-569E-4EA6-B3B5-69009A4E9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104" y="2520328"/>
            <a:ext cx="5112558" cy="3899668"/>
          </a:xfrm>
          <a:prstGeom prst="rect">
            <a:avLst/>
          </a:prstGeom>
        </p:spPr>
      </p:pic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DA49513-EB99-4A75-991E-F3B2B4C6A6B7}"/>
              </a:ext>
            </a:extLst>
          </p:cNvPr>
          <p:cNvCxnSpPr/>
          <p:nvPr/>
        </p:nvCxnSpPr>
        <p:spPr>
          <a:xfrm flipH="1">
            <a:off x="7543800" y="4690533"/>
            <a:ext cx="1280583" cy="537634"/>
          </a:xfrm>
          <a:prstGeom prst="line">
            <a:avLst/>
          </a:prstGeom>
          <a:ln w="762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2B5B305-BFE3-4503-AEB0-BACA2563BE92}"/>
              </a:ext>
            </a:extLst>
          </p:cNvPr>
          <p:cNvSpPr txBox="1"/>
          <p:nvPr/>
        </p:nvSpPr>
        <p:spPr>
          <a:xfrm>
            <a:off x="8246412" y="4774684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highlight>
                  <a:srgbClr val="FFFF00"/>
                </a:highlight>
              </a:rPr>
              <a:t>a</a:t>
            </a:r>
            <a:endParaRPr lang="ko-KR" altLang="en-US" dirty="0">
              <a:highlight>
                <a:srgbClr val="FFFF00"/>
              </a:highlight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5DC978-DA3D-4978-8454-9814654B82C0}"/>
              </a:ext>
            </a:extLst>
          </p:cNvPr>
          <p:cNvSpPr txBox="1"/>
          <p:nvPr/>
        </p:nvSpPr>
        <p:spPr>
          <a:xfrm>
            <a:off x="7888176" y="3845515"/>
            <a:ext cx="5918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highlight>
                  <a:srgbClr val="FFFF00"/>
                </a:highlight>
              </a:rPr>
              <a:t>height</a:t>
            </a:r>
            <a:endParaRPr lang="ko-KR" altLang="en-US" sz="1100" dirty="0">
              <a:highlight>
                <a:srgbClr val="FFFF00"/>
              </a:highlight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A4D249E0-A7A2-40EF-9D3B-D983BB4CF964}"/>
              </a:ext>
            </a:extLst>
          </p:cNvPr>
          <p:cNvCxnSpPr/>
          <p:nvPr/>
        </p:nvCxnSpPr>
        <p:spPr>
          <a:xfrm>
            <a:off x="7738533" y="4959350"/>
            <a:ext cx="149643" cy="10795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F353C5C-C9C3-4526-B831-03FC426C75E0}"/>
              </a:ext>
            </a:extLst>
          </p:cNvPr>
          <p:cNvSpPr/>
          <p:nvPr/>
        </p:nvSpPr>
        <p:spPr>
          <a:xfrm>
            <a:off x="0" y="188489"/>
            <a:ext cx="8542866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b="1" dirty="0"/>
              <a:t>2</a:t>
            </a:r>
            <a:r>
              <a:rPr lang="ko-KR" altLang="en-US" b="1" dirty="0"/>
              <a:t>개의 휴대폰은 정면과 옆면에 놓아서 카메라의 각도를 사용하여 위치를 판단</a:t>
            </a:r>
            <a:endParaRPr lang="en-US" altLang="ko-KR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F5AB93D-D5C3-42EF-92B9-3D6B89643718}"/>
              </a:ext>
            </a:extLst>
          </p:cNvPr>
          <p:cNvSpPr txBox="1"/>
          <p:nvPr/>
        </p:nvSpPr>
        <p:spPr>
          <a:xfrm>
            <a:off x="8551304" y="4217291"/>
            <a:ext cx="5918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highlight>
                  <a:srgbClr val="FFFF00"/>
                </a:highlight>
              </a:rPr>
              <a:t>height</a:t>
            </a:r>
            <a:endParaRPr lang="ko-KR" altLang="en-US" sz="1100" dirty="0">
              <a:highlight>
                <a:srgbClr val="FFFF00"/>
              </a:highlight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4AEDBB6-B1CF-4060-89D4-6FAA392CD503}"/>
              </a:ext>
            </a:extLst>
          </p:cNvPr>
          <p:cNvSpPr txBox="1"/>
          <p:nvPr/>
        </p:nvSpPr>
        <p:spPr>
          <a:xfrm>
            <a:off x="9310654" y="4849724"/>
            <a:ext cx="5918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highlight>
                  <a:srgbClr val="FFFF00"/>
                </a:highlight>
              </a:rPr>
              <a:t>height</a:t>
            </a:r>
            <a:endParaRPr lang="ko-KR" altLang="en-US" sz="1100" dirty="0">
              <a:highlight>
                <a:srgbClr val="FFFF00"/>
              </a:highlight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6074E74-C7F4-4A07-AF26-FFD388A55A52}"/>
              </a:ext>
            </a:extLst>
          </p:cNvPr>
          <p:cNvSpPr txBox="1"/>
          <p:nvPr/>
        </p:nvSpPr>
        <p:spPr>
          <a:xfrm>
            <a:off x="4936067" y="2027767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참일 경우</a:t>
            </a:r>
          </a:p>
        </p:txBody>
      </p:sp>
    </p:spTree>
    <p:extLst>
      <p:ext uri="{BB962C8B-B14F-4D97-AF65-F5344CB8AC3E}">
        <p14:creationId xmlns:p14="http://schemas.microsoft.com/office/powerpoint/2010/main" val="1796308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D0F4367-1661-4BD7-98DC-3893342835A0}"/>
              </a:ext>
            </a:extLst>
          </p:cNvPr>
          <p:cNvSpPr txBox="1"/>
          <p:nvPr/>
        </p:nvSpPr>
        <p:spPr>
          <a:xfrm>
            <a:off x="338667" y="60185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측정 방법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F353C5C-C9C3-4526-B831-03FC426C75E0}"/>
              </a:ext>
            </a:extLst>
          </p:cNvPr>
          <p:cNvSpPr/>
          <p:nvPr/>
        </p:nvSpPr>
        <p:spPr>
          <a:xfrm>
            <a:off x="0" y="188489"/>
            <a:ext cx="1845733" cy="36933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ko-KR" b="1" dirty="0"/>
              <a:t>3.5M</a:t>
            </a:r>
            <a:r>
              <a:rPr lang="ko-KR" altLang="en-US" b="1" dirty="0"/>
              <a:t>에서 측정</a:t>
            </a:r>
            <a:endParaRPr lang="en-US" altLang="ko-KR" b="1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C7F0C11-211F-4BEE-82D4-06CE6375691B}"/>
              </a:ext>
            </a:extLst>
          </p:cNvPr>
          <p:cNvSpPr/>
          <p:nvPr/>
        </p:nvSpPr>
        <p:spPr>
          <a:xfrm>
            <a:off x="0" y="1058333"/>
            <a:ext cx="11027833" cy="51470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050683-E975-47E3-8B9C-11AE9207BB16}"/>
              </a:ext>
            </a:extLst>
          </p:cNvPr>
          <p:cNvSpPr txBox="1"/>
          <p:nvPr/>
        </p:nvSpPr>
        <p:spPr>
          <a:xfrm>
            <a:off x="11027833" y="3429000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3.5M</a:t>
            </a:r>
            <a:endParaRPr lang="ko-KR" altLang="en-US" b="1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2DDE8AE-9C6E-48B9-8B79-7E83A3E5FEEE}"/>
              </a:ext>
            </a:extLst>
          </p:cNvPr>
          <p:cNvCxnSpPr>
            <a:stCxn id="2" idx="1"/>
            <a:endCxn id="2" idx="3"/>
          </p:cNvCxnSpPr>
          <p:nvPr/>
        </p:nvCxnSpPr>
        <p:spPr>
          <a:xfrm>
            <a:off x="0" y="3631839"/>
            <a:ext cx="110278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82590FC4-BD45-4A8B-A4E3-A158200831A2}"/>
              </a:ext>
            </a:extLst>
          </p:cNvPr>
          <p:cNvSpPr/>
          <p:nvPr/>
        </p:nvSpPr>
        <p:spPr>
          <a:xfrm>
            <a:off x="4601632" y="3577167"/>
            <a:ext cx="1608667" cy="16086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F39405-4B24-4332-8651-BF4EA3BD8200}"/>
              </a:ext>
            </a:extLst>
          </p:cNvPr>
          <p:cNvSpPr txBox="1"/>
          <p:nvPr/>
        </p:nvSpPr>
        <p:spPr>
          <a:xfrm>
            <a:off x="5701453" y="2939820"/>
            <a:ext cx="2164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공이 넘을 경우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A61983-CA08-44F8-BEE1-D59B221607EF}"/>
              </a:ext>
            </a:extLst>
          </p:cNvPr>
          <p:cNvSpPr txBox="1"/>
          <p:nvPr/>
        </p:nvSpPr>
        <p:spPr>
          <a:xfrm>
            <a:off x="3869267" y="409444"/>
            <a:ext cx="5368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카메라 </a:t>
            </a:r>
            <a:r>
              <a:rPr lang="en-US" altLang="ko-KR" dirty="0"/>
              <a:t>1</a:t>
            </a:r>
            <a:r>
              <a:rPr lang="ko-KR" altLang="en-US" dirty="0"/>
              <a:t>개와 </a:t>
            </a:r>
            <a:r>
              <a:rPr lang="en-US" altLang="ko-KR" dirty="0"/>
              <a:t>3.5M</a:t>
            </a:r>
            <a:r>
              <a:rPr lang="ko-KR" altLang="en-US" dirty="0"/>
              <a:t>에 카메라를 위치시킬 물건 </a:t>
            </a:r>
            <a:r>
              <a:rPr lang="en-US" altLang="ko-KR" dirty="0"/>
              <a:t>1</a:t>
            </a:r>
            <a:r>
              <a:rPr lang="ko-KR" altLang="en-US" dirty="0"/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443784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C8B8CDE-9076-4D91-8E21-DBFE680B230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2805" y="1291593"/>
            <a:ext cx="3586389" cy="427481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991289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92B0EBD-EF33-4C66-A1C5-B8E696A3E25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531" y="321477"/>
            <a:ext cx="5724525" cy="271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E5D7EA-0EC4-4308-98F4-3AA95467CC1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737" y="2073275"/>
            <a:ext cx="5724525" cy="271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7A4D816-2385-43D5-8B30-496E28FD374D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7943" y="3825073"/>
            <a:ext cx="5724525" cy="2711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6863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3708647-63C7-4684-A16A-BFA15EA03EE8}"/>
                  </a:ext>
                </a:extLst>
              </p:cNvPr>
              <p:cNvSpPr txBox="1"/>
              <p:nvPr/>
            </p:nvSpPr>
            <p:spPr>
              <a:xfrm>
                <a:off x="519763" y="635267"/>
                <a:ext cx="11020928" cy="41278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b="1" dirty="0"/>
                  <a:t>수학적 공식</a:t>
                </a:r>
                <a:endParaRPr lang="en-US" altLang="ko-KR" b="1" dirty="0"/>
              </a:p>
              <a:p>
                <a:endParaRPr lang="en-US" altLang="ko-KR" dirty="0"/>
              </a:p>
              <a:p>
                <a:r>
                  <a:rPr lang="ko-KR" altLang="en-US" b="1" dirty="0"/>
                  <a:t>필수 </a:t>
                </a:r>
                <a:r>
                  <a:rPr lang="en-US" altLang="ko-KR" b="1" dirty="0"/>
                  <a:t>: </a:t>
                </a:r>
              </a:p>
              <a:p>
                <a:r>
                  <a:rPr lang="en-US" altLang="ko-KR" dirty="0"/>
                  <a:t>※ </a:t>
                </a:r>
                <a:r>
                  <a:rPr lang="ko-KR" altLang="en-US" dirty="0"/>
                  <a:t>내가 서있는 </a:t>
                </a:r>
                <a:r>
                  <a:rPr lang="ko-KR" altLang="en-US" b="1" dirty="0"/>
                  <a:t>바닥 위치</a:t>
                </a:r>
                <a:r>
                  <a:rPr lang="en-US" altLang="ko-KR" dirty="0"/>
                  <a:t>,</a:t>
                </a:r>
                <a:r>
                  <a:rPr lang="ko-KR" altLang="en-US" dirty="0"/>
                  <a:t> 측정하려는 거리까지의 </a:t>
                </a:r>
                <a:r>
                  <a:rPr lang="ko-KR" altLang="en-US" b="1" dirty="0"/>
                  <a:t>바닥 위치</a:t>
                </a:r>
                <a:r>
                  <a:rPr lang="ko-KR" altLang="en-US" dirty="0"/>
                  <a:t>가 같아야 한다</a:t>
                </a:r>
                <a:r>
                  <a:rPr lang="en-US" altLang="ko-KR" dirty="0"/>
                  <a:t>!</a:t>
                </a:r>
              </a:p>
              <a:p>
                <a:r>
                  <a:rPr lang="en-US" altLang="ko-KR" dirty="0"/>
                  <a:t>※ </a:t>
                </a:r>
                <a:r>
                  <a:rPr lang="ko-KR" altLang="en-US" b="1" dirty="0"/>
                  <a:t>십자가 모양</a:t>
                </a:r>
                <a:r>
                  <a:rPr lang="ko-KR" altLang="en-US" dirty="0"/>
                  <a:t>이 있는데 그 </a:t>
                </a:r>
                <a:r>
                  <a:rPr lang="ko-KR" altLang="en-US" b="1" dirty="0"/>
                  <a:t>십자가 모양</a:t>
                </a:r>
                <a:r>
                  <a:rPr lang="ko-KR" altLang="en-US" dirty="0"/>
                  <a:t>이 측정하려는 거리의 물건의 바닥을 맞춰야 한다</a:t>
                </a:r>
                <a:r>
                  <a:rPr lang="en-US" altLang="ko-KR" dirty="0"/>
                  <a:t>!</a:t>
                </a:r>
              </a:p>
              <a:p>
                <a:r>
                  <a:rPr lang="en-US" altLang="ko-KR" dirty="0"/>
                  <a:t>(</a:t>
                </a:r>
                <a:r>
                  <a:rPr lang="ko-KR" altLang="en-US" dirty="0"/>
                  <a:t>십자는 핸드폰의 정중앙에 기준이 되어있다</a:t>
                </a:r>
                <a:r>
                  <a:rPr lang="en-US" altLang="ko-KR" dirty="0"/>
                  <a:t>)</a:t>
                </a:r>
              </a:p>
              <a:p>
                <a:r>
                  <a:rPr lang="ko-KR" altLang="en-US" b="1" dirty="0"/>
                  <a:t>거리 측정 방법 </a:t>
                </a:r>
                <a:r>
                  <a:rPr lang="en-US" altLang="ko-KR" b="1" dirty="0"/>
                  <a:t>:</a:t>
                </a:r>
              </a:p>
              <a:p>
                <a:pPr marL="342900" indent="-342900">
                  <a:buAutoNum type="arabicPeriod"/>
                </a:pPr>
                <a:r>
                  <a:rPr lang="ko-KR" altLang="en-US" dirty="0"/>
                  <a:t>필수 사항의 조건을 만족시킨다</a:t>
                </a:r>
                <a:endParaRPr lang="en-US" altLang="ko-KR" dirty="0"/>
              </a:p>
              <a:p>
                <a:pPr marL="342900" indent="-342900">
                  <a:buAutoNum type="arabicPeriod"/>
                </a:pPr>
                <a:r>
                  <a:rPr lang="ko-KR" altLang="en-US" dirty="0"/>
                  <a:t>스마트폰의 각도를 이용해서 삼각함수 계산을 한다</a:t>
                </a:r>
                <a:r>
                  <a:rPr lang="en-US" altLang="ko-KR" dirty="0"/>
                  <a:t>.</a:t>
                </a:r>
              </a:p>
              <a:p>
                <a:pPr marL="342900" indent="-342900">
                  <a:buAutoNum type="arabicPeriod"/>
                </a:pPr>
                <a:r>
                  <a:rPr lang="ko-KR" altLang="en-US" dirty="0"/>
                  <a:t>우선 스마트폰의 높이를 먼저 작성한다</a:t>
                </a:r>
                <a:endParaRPr lang="en-US" altLang="ko-KR" dirty="0"/>
              </a:p>
              <a:p>
                <a:pPr marL="342900" indent="-342900">
                  <a:buAutoNum type="arabicPeriod"/>
                </a:pPr>
                <a:r>
                  <a:rPr lang="en-US" altLang="ko-KR" dirty="0"/>
                  <a:t>tan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altLang="ko-KR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𝑑𝑖𝑠𝑡𝑎𝑛𝑐𝑒</m:t>
                        </m:r>
                      </m:num>
                      <m:den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𝑠𝑚𝑎𝑟𝑡𝑝h𝑜𝑛𝑒𝐻𝑒𝑖𝑔h𝑡</m:t>
                        </m:r>
                      </m:den>
                    </m:f>
                  </m:oMath>
                </a14:m>
                <a:endParaRPr lang="en-US" altLang="ko-KR" dirty="0"/>
              </a:p>
              <a:p>
                <a:pPr marL="342900" indent="-342900">
                  <a:buAutoNum type="arabicPeriod"/>
                </a:pPr>
                <a:r>
                  <a:rPr lang="en-US" altLang="ko-KR" dirty="0"/>
                  <a:t>tan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altLang="ko-KR" dirty="0"/>
                  <a:t> * </a:t>
                </a:r>
                <a:r>
                  <a:rPr lang="en-US" altLang="ko-KR" dirty="0" err="1"/>
                  <a:t>myheight</a:t>
                </a:r>
                <a:r>
                  <a:rPr lang="en-US" altLang="ko-KR" dirty="0"/>
                  <a:t> = distance</a:t>
                </a:r>
              </a:p>
              <a:p>
                <a:pPr marL="342900" indent="-342900">
                  <a:buAutoNum type="arabicPeriod"/>
                </a:pPr>
                <a:endParaRPr lang="en-US" altLang="ko-KR" dirty="0"/>
              </a:p>
              <a:p>
                <a:endParaRPr lang="en-US" altLang="ko-KR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3708647-63C7-4684-A16A-BFA15EA03E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763" y="635267"/>
                <a:ext cx="11020928" cy="4127861"/>
              </a:xfrm>
              <a:prstGeom prst="rect">
                <a:avLst/>
              </a:prstGeom>
              <a:blipFill>
                <a:blip r:embed="rId2"/>
                <a:stretch>
                  <a:fillRect l="-553" t="-73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그림 2">
            <a:extLst>
              <a:ext uri="{FF2B5EF4-FFF2-40B4-BE49-F238E27FC236}">
                <a16:creationId xmlns:a16="http://schemas.microsoft.com/office/drawing/2014/main" id="{03240EC0-689C-4558-8536-CF8F45B4157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348" y="3345909"/>
            <a:ext cx="6180557" cy="32141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0573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FF3AF3C2-6AE3-45F5-A703-C6A563790FC0}"/>
                  </a:ext>
                </a:extLst>
              </p:cNvPr>
              <p:cNvSpPr/>
              <p:nvPr/>
            </p:nvSpPr>
            <p:spPr>
              <a:xfrm>
                <a:off x="231031" y="312355"/>
                <a:ext cx="5560112" cy="147732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b="1" dirty="0"/>
                  <a:t>높이 측정 방법 </a:t>
                </a:r>
                <a:r>
                  <a:rPr lang="en-US" altLang="ko-KR" b="1" dirty="0"/>
                  <a:t>:</a:t>
                </a:r>
              </a:p>
              <a:p>
                <a:endParaRPr lang="en-US" altLang="ko-KR" dirty="0"/>
              </a:p>
              <a:p>
                <a:r>
                  <a:rPr lang="ko-KR" altLang="en-US" dirty="0"/>
                  <a:t>해당 물체 높이 </a:t>
                </a:r>
                <a:r>
                  <a:rPr lang="en-US" altLang="ko-KR" dirty="0"/>
                  <a:t>= </a:t>
                </a:r>
                <a:r>
                  <a:rPr lang="ko-KR" altLang="en-US" dirty="0"/>
                  <a:t>스마트폰 높이 </a:t>
                </a:r>
                <a:r>
                  <a:rPr lang="en-US" altLang="ko-KR" dirty="0"/>
                  <a:t>+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ko-KR" dirty="0" smtClean="0"/>
                      <m:t>tan</m:t>
                    </m:r>
                    <m:r>
                      <m:rPr>
                        <m:nor/>
                      </m:rPr>
                      <a:rPr lang="en-US" altLang="ko-KR" dirty="0" smtClean="0"/>
                      <m:t> </m:t>
                    </m:r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 ∗</m:t>
                    </m:r>
                    <m:r>
                      <a:rPr lang="en-US" altLang="ko-KR" b="0" i="1" dirty="0" smtClean="0">
                        <a:latin typeface="Cambria Math" panose="02040503050406030204" pitchFamily="18" charset="0"/>
                      </a:rPr>
                      <m:t>𝑑𝑖𝑠𝑡𝑎𝑛𝑐𝑒</m:t>
                    </m:r>
                  </m:oMath>
                </a14:m>
                <a:endParaRPr lang="en-US" altLang="ko-KR" dirty="0"/>
              </a:p>
              <a:p>
                <a:endParaRPr lang="en-US" altLang="ko-KR" dirty="0"/>
              </a:p>
              <a:p>
                <a:endParaRPr lang="en-US" altLang="ko-KR" dirty="0"/>
              </a:p>
            </p:txBody>
          </p:sp>
        </mc:Choice>
        <mc:Fallback xmlns=""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FF3AF3C2-6AE3-45F5-A703-C6A563790FC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1031" y="312355"/>
                <a:ext cx="5560112" cy="1477328"/>
              </a:xfrm>
              <a:prstGeom prst="rect">
                <a:avLst/>
              </a:prstGeom>
              <a:blipFill>
                <a:blip r:embed="rId2"/>
                <a:stretch>
                  <a:fillRect l="-987" t="-205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그림 2">
            <a:extLst>
              <a:ext uri="{FF2B5EF4-FFF2-40B4-BE49-F238E27FC236}">
                <a16:creationId xmlns:a16="http://schemas.microsoft.com/office/drawing/2014/main" id="{690911EC-EF8E-490C-A7C5-9CFD07992AF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216" y="2816923"/>
            <a:ext cx="6951551" cy="3728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BE59180-E84B-478B-A9B3-B89E4A505A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4" b="27226"/>
          <a:stretch/>
        </p:blipFill>
        <p:spPr>
          <a:xfrm>
            <a:off x="660754" y="1781606"/>
            <a:ext cx="3248526" cy="462509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15CF405-34D0-4CF4-98E2-9A8F82209644}"/>
              </a:ext>
            </a:extLst>
          </p:cNvPr>
          <p:cNvSpPr/>
          <p:nvPr/>
        </p:nvSpPr>
        <p:spPr>
          <a:xfrm>
            <a:off x="814111" y="3291840"/>
            <a:ext cx="1651819" cy="7433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4" name="잉크 33">
                <a:extLst>
                  <a:ext uri="{FF2B5EF4-FFF2-40B4-BE49-F238E27FC236}">
                    <a16:creationId xmlns:a16="http://schemas.microsoft.com/office/drawing/2014/main" id="{4FEE983F-1BBA-46DF-9B22-F2DF6E07C8A8}"/>
                  </a:ext>
                </a:extLst>
              </p14:cNvPr>
              <p14:cNvContentPartPr/>
              <p14:nvPr/>
            </p14:nvContentPartPr>
            <p14:xfrm>
              <a:off x="8844097" y="2595646"/>
              <a:ext cx="14400" cy="5760"/>
            </p14:xfrm>
          </p:contentPart>
        </mc:Choice>
        <mc:Fallback xmlns="">
          <p:pic>
            <p:nvPicPr>
              <p:cNvPr id="34" name="잉크 33">
                <a:extLst>
                  <a:ext uri="{FF2B5EF4-FFF2-40B4-BE49-F238E27FC236}">
                    <a16:creationId xmlns:a16="http://schemas.microsoft.com/office/drawing/2014/main" id="{4FEE983F-1BBA-46DF-9B22-F2DF6E07C8A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26457" y="2578006"/>
                <a:ext cx="5004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7" name="잉크 46">
                <a:extLst>
                  <a:ext uri="{FF2B5EF4-FFF2-40B4-BE49-F238E27FC236}">
                    <a16:creationId xmlns:a16="http://schemas.microsoft.com/office/drawing/2014/main" id="{47208E4B-FE22-4577-97E2-B2CF40126DBC}"/>
                  </a:ext>
                </a:extLst>
              </p14:cNvPr>
              <p14:cNvContentPartPr/>
              <p14:nvPr/>
            </p14:nvContentPartPr>
            <p14:xfrm>
              <a:off x="6025297" y="337726"/>
              <a:ext cx="3320280" cy="2125800"/>
            </p14:xfrm>
          </p:contentPart>
        </mc:Choice>
        <mc:Fallback xmlns="">
          <p:pic>
            <p:nvPicPr>
              <p:cNvPr id="47" name="잉크 46">
                <a:extLst>
                  <a:ext uri="{FF2B5EF4-FFF2-40B4-BE49-F238E27FC236}">
                    <a16:creationId xmlns:a16="http://schemas.microsoft.com/office/drawing/2014/main" id="{47208E4B-FE22-4577-97E2-B2CF40126DB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007297" y="320086"/>
                <a:ext cx="3355920" cy="21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D389DD2-3449-415E-82D8-90B61C36CB94}"/>
                  </a:ext>
                </a:extLst>
              </p:cNvPr>
              <p:cNvSpPr txBox="1"/>
              <p:nvPr/>
            </p:nvSpPr>
            <p:spPr>
              <a:xfrm>
                <a:off x="9533357" y="920299"/>
                <a:ext cx="2194560" cy="6366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ko-KR" dirty="0" smtClean="0"/>
                        <m:t>tan</m:t>
                      </m:r>
                      <m:r>
                        <m:rPr>
                          <m:nor/>
                        </m:rPr>
                        <a:rPr lang="en-US" altLang="ko-KR" dirty="0" smtClean="0"/>
                        <m:t> </m:t>
                      </m:r>
                      <m:r>
                        <a:rPr lang="en-US" altLang="ko-KR" i="1" dirty="0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altLang="ko-KR" b="0" i="1" dirty="0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num>
                        <m:den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𝑑𝑖𝑠𝑡𝑎𝑛𝑐𝑒</m:t>
                          </m:r>
                        </m:den>
                      </m:f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D389DD2-3449-415E-82D8-90B61C36CB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33357" y="920299"/>
                <a:ext cx="2194560" cy="63664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05C17C74-3608-4371-9E28-74414AAF8A6C}"/>
                  </a:ext>
                </a:extLst>
              </p:cNvPr>
              <p:cNvSpPr txBox="1"/>
              <p:nvPr/>
            </p:nvSpPr>
            <p:spPr>
              <a:xfrm>
                <a:off x="8862182" y="1725679"/>
                <a:ext cx="31509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ko-KR" dirty="0" smtClean="0"/>
                        <m:t>tan</m:t>
                      </m:r>
                      <m:r>
                        <m:rPr>
                          <m:nor/>
                        </m:rPr>
                        <a:rPr lang="en-US" altLang="ko-KR" dirty="0" smtClean="0"/>
                        <m:t> </m:t>
                      </m:r>
                      <m:r>
                        <a:rPr lang="en-US" altLang="ko-KR" i="1" dirty="0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altLang="ko-KR" b="0" i="1" dirty="0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US" altLang="ko-KR" b="0" i="1" dirty="0" smtClean="0">
                          <a:latin typeface="Cambria Math" panose="02040503050406030204" pitchFamily="18" charset="0"/>
                        </a:rPr>
                        <m:t>𝑑𝑖𝑠𝑡𝑎𝑛𝑐𝑒</m:t>
                      </m:r>
                      <m:r>
                        <a:rPr lang="en-US" altLang="ko-KR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ko-KR" b="0" i="1" dirty="0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05C17C74-3608-4371-9E28-74414AAF8A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62182" y="1725679"/>
                <a:ext cx="3150952" cy="369332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TextBox 49">
            <a:extLst>
              <a:ext uri="{FF2B5EF4-FFF2-40B4-BE49-F238E27FC236}">
                <a16:creationId xmlns:a16="http://schemas.microsoft.com/office/drawing/2014/main" id="{46EFBDBD-6528-4C43-8B72-20B4B56D21B1}"/>
              </a:ext>
            </a:extLst>
          </p:cNvPr>
          <p:cNvSpPr txBox="1"/>
          <p:nvPr/>
        </p:nvSpPr>
        <p:spPr>
          <a:xfrm>
            <a:off x="7303401" y="1997610"/>
            <a:ext cx="1457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distance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3515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1B03144-42B3-4CA3-9273-F2C9935CA5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115" y="3826743"/>
            <a:ext cx="4724569" cy="2232358"/>
          </a:xfrm>
          <a:prstGeom prst="rect">
            <a:avLst/>
          </a:prstGeom>
        </p:spPr>
      </p:pic>
      <p:cxnSp>
        <p:nvCxnSpPr>
          <p:cNvPr id="17" name="Straight Connector 13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7F980896-118E-4D26-9FEA-CC8C1F06CA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316" y="3826743"/>
            <a:ext cx="4732940" cy="2236314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BC1D419D-3A7C-4EE2-B28A-688B2950B7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115" y="798896"/>
            <a:ext cx="4724569" cy="223235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F8CE652-DDC1-49CB-A565-655D427EBE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316" y="794940"/>
            <a:ext cx="4732940" cy="223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410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26C597-EE9B-45CC-AC86-193329C5EAD2}"/>
              </a:ext>
            </a:extLst>
          </p:cNvPr>
          <p:cNvSpPr txBox="1"/>
          <p:nvPr/>
        </p:nvSpPr>
        <p:spPr>
          <a:xfrm>
            <a:off x="150829" y="391213"/>
            <a:ext cx="1177598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즉</a:t>
            </a:r>
            <a:r>
              <a:rPr lang="en-US" altLang="ko-KR" b="1" dirty="0"/>
              <a:t>!</a:t>
            </a:r>
          </a:p>
          <a:p>
            <a:endParaRPr lang="en-US" altLang="ko-KR" b="1" dirty="0"/>
          </a:p>
          <a:p>
            <a:r>
              <a:rPr lang="en-US" altLang="ko-KR" dirty="0"/>
              <a:t>1. </a:t>
            </a:r>
            <a:r>
              <a:rPr lang="ko-KR" altLang="en-US" dirty="0"/>
              <a:t>십자가가 배구공이 최상단위치에 있을 때 수직으로 떨어지는 그림자를 찍고 </a:t>
            </a:r>
            <a:r>
              <a:rPr lang="en-US" altLang="ko-KR" dirty="0"/>
              <a:t>(</a:t>
            </a:r>
            <a:r>
              <a:rPr lang="ko-KR" altLang="en-US" dirty="0"/>
              <a:t>나와 배구공과의 거리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최상단에서 배구공이 중력을 받아 힘이 </a:t>
            </a:r>
            <a:r>
              <a:rPr lang="en-US" altLang="ko-KR" dirty="0"/>
              <a:t>0</a:t>
            </a:r>
            <a:r>
              <a:rPr lang="ko-KR" altLang="en-US" dirty="0"/>
              <a:t>이 되었을 경우의 배구공의 상단을 찍으면 가능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이럴 경우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카메라는 고정이 되면 안되며 어떠한 막대기를 이용해서 자동으로 그 위치를 잡아주는 무언가를 만들어 줘야함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십자가는 무조건 카메라를 세로로 반절 잘랐을 경우 </a:t>
            </a:r>
            <a:r>
              <a:rPr lang="ko-KR" altLang="en-US" dirty="0" err="1"/>
              <a:t>잡아줘야함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C71097D-8606-4384-9CA9-46314F2F8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6534" y="3735345"/>
            <a:ext cx="4724569" cy="2232358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F23D2E2-DC5D-4109-A86D-48FDFB22C1E2}"/>
              </a:ext>
            </a:extLst>
          </p:cNvPr>
          <p:cNvCxnSpPr>
            <a:cxnSpLocks/>
          </p:cNvCxnSpPr>
          <p:nvPr/>
        </p:nvCxnSpPr>
        <p:spPr>
          <a:xfrm>
            <a:off x="6015250" y="3768339"/>
            <a:ext cx="0" cy="223235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698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F907CAF-B87F-4A3C-8F27-9752DB76E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3550" y="2252662"/>
            <a:ext cx="1104900" cy="23526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83109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46D398C-FE0B-42D8-B7B5-B272B346F6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516" y="1123527"/>
            <a:ext cx="2175768" cy="46048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0DA1EB8-87CF-4588-A1FD-4756F9A28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10079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4DDE1B53-FC7D-4053-BB76-7A0A4FEB3A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907" y="1123527"/>
            <a:ext cx="2175768" cy="46048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7A4E378-EA57-47B9-B1EB-58B998F6C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2595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74E7E791-1BE4-4E85-A1A1-D64C407816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85" y="1123527"/>
            <a:ext cx="2175768" cy="460480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B31ED6-76F0-425A-9A41-C947AEF9C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66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실내, 테이블, 바닥, 벽이(가) 표시된 사진&#10;&#10;높은 신뢰도로 생성된 설명">
            <a:extLst>
              <a:ext uri="{FF2B5EF4-FFF2-40B4-BE49-F238E27FC236}">
                <a16:creationId xmlns:a16="http://schemas.microsoft.com/office/drawing/2014/main" id="{E02FDD2B-E37A-44BC-B843-6578581C28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2938" y="1123527"/>
            <a:ext cx="2175768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179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1017</TotalTime>
  <Words>455</Words>
  <Application>Microsoft Office PowerPoint</Application>
  <PresentationFormat>와이드스크린</PresentationFormat>
  <Paragraphs>99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창우</dc:creator>
  <cp:lastModifiedBy>이 창우</cp:lastModifiedBy>
  <cp:revision>126</cp:revision>
  <dcterms:created xsi:type="dcterms:W3CDTF">2019-10-26T12:13:13Z</dcterms:created>
  <dcterms:modified xsi:type="dcterms:W3CDTF">2019-10-27T10:09:18Z</dcterms:modified>
</cp:coreProperties>
</file>